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vet.net/Joints_and_Ligaments_-_Horse_Anatomy" TargetMode="External"/><Relationship Id="rId2" Type="http://schemas.openxmlformats.org/officeDocument/2006/relationships/hyperlink" Target="https://en.wikivet.net/Limb_Bones_and_Cartilages_-_Horse_Anatomy" TargetMode="External"/><Relationship Id="rId1" Type="http://schemas.openxmlformats.org/officeDocument/2006/relationships/slideLayout" Target="../slideLayouts/slideLayout2.xml"/><Relationship Id="rId5" Type="http://schemas.openxmlformats.org/officeDocument/2006/relationships/hyperlink" Target="https://en.wikivet.net/Tendons_-_Horse_Anatomy" TargetMode="External"/><Relationship Id="rId4" Type="http://schemas.openxmlformats.org/officeDocument/2006/relationships/hyperlink" Target="https://en.wikivet.net/Phalanges_-_Horse_Anatomy"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p:spPr>
        <p:txBody>
          <a:bodyPr>
            <a:normAutofit fontScale="90000"/>
          </a:bodyPr>
          <a:lstStyle/>
          <a:p>
            <a:r>
              <a:rPr lang="en-US" dirty="0" smtClean="0"/>
              <a:t>Stay apparatus </a:t>
            </a:r>
            <a:endParaRPr lang="ar-IQ" dirty="0"/>
          </a:p>
        </p:txBody>
      </p:sp>
      <p:sp>
        <p:nvSpPr>
          <p:cNvPr id="3" name="Subtitle 2"/>
          <p:cNvSpPr>
            <a:spLocks noGrp="1"/>
          </p:cNvSpPr>
          <p:nvPr>
            <p:ph type="subTitle" idx="1"/>
          </p:nvPr>
        </p:nvSpPr>
        <p:spPr>
          <a:xfrm>
            <a:off x="685800" y="990600"/>
            <a:ext cx="7696200" cy="5486400"/>
          </a:xfrm>
        </p:spPr>
        <p:txBody>
          <a:bodyPr>
            <a:normAutofit fontScale="92500" lnSpcReduction="20000"/>
          </a:bodyPr>
          <a:lstStyle/>
          <a:p>
            <a:pPr algn="l"/>
            <a:r>
              <a:rPr lang="en-US" b="1" dirty="0" smtClean="0">
                <a:solidFill>
                  <a:schemeClr val="tx1"/>
                </a:solidFill>
              </a:rPr>
              <a:t>Stay apparatus : </a:t>
            </a:r>
            <a:endParaRPr lang="en-US" dirty="0" smtClean="0">
              <a:solidFill>
                <a:schemeClr val="tx1"/>
              </a:solidFill>
            </a:endParaRPr>
          </a:p>
          <a:p>
            <a:pPr algn="l"/>
            <a:r>
              <a:rPr lang="en-US" dirty="0" smtClean="0">
                <a:solidFill>
                  <a:schemeClr val="tx1"/>
                </a:solidFill>
              </a:rPr>
              <a:t>"Horses can stand on their feet for long periods, much longer than other domestic animals and this enables them to rest</a:t>
            </a:r>
            <a:r>
              <a:rPr lang="en-US" dirty="0" smtClean="0">
                <a:solidFill>
                  <a:schemeClr val="tx1"/>
                </a:solidFill>
              </a:rPr>
              <a:t>. Features </a:t>
            </a:r>
            <a:r>
              <a:rPr lang="en-US" dirty="0" smtClean="0">
                <a:solidFill>
                  <a:schemeClr val="tx1"/>
                </a:solidFill>
              </a:rPr>
              <a:t>allow horses this advantage </a:t>
            </a:r>
            <a:r>
              <a:rPr lang="en-US" dirty="0" smtClean="0">
                <a:solidFill>
                  <a:schemeClr val="tx1"/>
                </a:solidFill>
              </a:rPr>
              <a:t>called the </a:t>
            </a:r>
            <a:r>
              <a:rPr lang="en-US" dirty="0" smtClean="0">
                <a:solidFill>
                  <a:schemeClr val="tx1"/>
                </a:solidFill>
              </a:rPr>
              <a:t>stay apparatus. The stay apparatus consists of ligaments and tendons that stabilize all the joints of the forelimb and the lower joints (the fetlock and pastern) of the hind limb. Minimal muscular activity is needed to hold tension on these ligaments and tendons, which in turn prevent flexion of the joints and collapsing of the leg. This allows the horse to balance its weight on its legs .</a:t>
            </a:r>
          </a:p>
          <a:p>
            <a:pPr algn="l"/>
            <a:endParaRPr lang="ar-IQ"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10600" cy="6400800"/>
          </a:xfrm>
        </p:spPr>
        <p:txBody>
          <a:bodyPr>
            <a:normAutofit fontScale="70000" lnSpcReduction="20000"/>
          </a:bodyPr>
          <a:lstStyle/>
          <a:p>
            <a:r>
              <a:rPr lang="en-US" dirty="0" smtClean="0"/>
              <a:t>This is further divided into the </a:t>
            </a:r>
            <a:r>
              <a:rPr lang="en-US" b="1" dirty="0" err="1" smtClean="0"/>
              <a:t>suspensory</a:t>
            </a:r>
            <a:r>
              <a:rPr lang="en-US" b="1" dirty="0" smtClean="0"/>
              <a:t> apparatus</a:t>
            </a:r>
            <a:r>
              <a:rPr lang="en-US" dirty="0" smtClean="0"/>
              <a:t> . </a:t>
            </a:r>
          </a:p>
          <a:p>
            <a:r>
              <a:rPr lang="en-US" b="1" dirty="0" err="1" smtClean="0"/>
              <a:t>Suspensory</a:t>
            </a:r>
            <a:r>
              <a:rPr lang="en-US" b="1" dirty="0" smtClean="0"/>
              <a:t> Apparatus</a:t>
            </a:r>
            <a:endParaRPr lang="en-US" dirty="0" smtClean="0"/>
          </a:p>
          <a:p>
            <a:pPr lvl="0"/>
            <a:r>
              <a:rPr lang="en-US" dirty="0" smtClean="0"/>
              <a:t>'</a:t>
            </a:r>
            <a:r>
              <a:rPr lang="en-US" dirty="0" err="1" smtClean="0"/>
              <a:t>Interosseous</a:t>
            </a:r>
            <a:r>
              <a:rPr lang="en-US" dirty="0" smtClean="0"/>
              <a:t> </a:t>
            </a:r>
            <a:r>
              <a:rPr lang="en-US" dirty="0" err="1" smtClean="0"/>
              <a:t>medius</a:t>
            </a:r>
            <a:r>
              <a:rPr lang="en-US" dirty="0" smtClean="0"/>
              <a:t>/</a:t>
            </a:r>
            <a:r>
              <a:rPr lang="en-US" dirty="0" err="1" smtClean="0"/>
              <a:t>Suspensory</a:t>
            </a:r>
            <a:r>
              <a:rPr lang="en-US" dirty="0" smtClean="0"/>
              <a:t> ligament' : Proximally, this attaches to the distal row of </a:t>
            </a:r>
            <a:r>
              <a:rPr lang="en-US" dirty="0" smtClean="0">
                <a:hlinkClick r:id="rId2" tooltip="Limb Bones and Cartilages - Horse Anatomy"/>
              </a:rPr>
              <a:t>carpal bones</a:t>
            </a:r>
            <a:r>
              <a:rPr lang="en-US" dirty="0" smtClean="0"/>
              <a:t> and </a:t>
            </a:r>
            <a:r>
              <a:rPr lang="en-US" dirty="0" smtClean="0">
                <a:hlinkClick r:id="rId2" tooltip="Limb Bones and Cartilages - Horse Anatomy"/>
              </a:rPr>
              <a:t>metacarpus</a:t>
            </a:r>
            <a:r>
              <a:rPr lang="en-US" dirty="0" smtClean="0"/>
              <a:t>. It runs distally on the </a:t>
            </a:r>
            <a:r>
              <a:rPr lang="en-US" dirty="0" err="1" smtClean="0"/>
              <a:t>palmar</a:t>
            </a:r>
            <a:r>
              <a:rPr lang="en-US" dirty="0" smtClean="0"/>
              <a:t> surface of the </a:t>
            </a:r>
            <a:r>
              <a:rPr lang="en-US" dirty="0" smtClean="0">
                <a:hlinkClick r:id="rId2" tooltip="Limb Bones and Cartilages - Horse Anatomy"/>
              </a:rPr>
              <a:t>metacarpal</a:t>
            </a:r>
            <a:r>
              <a:rPr lang="en-US" dirty="0" smtClean="0"/>
              <a:t> bone and then bifurcates proximal to the </a:t>
            </a:r>
            <a:r>
              <a:rPr lang="en-US" dirty="0" err="1" smtClean="0">
                <a:hlinkClick r:id="rId3" tooltip="Joints and Ligaments - Horse Anatomy"/>
              </a:rPr>
              <a:t>metacarpophalangeal</a:t>
            </a:r>
            <a:r>
              <a:rPr lang="en-US" dirty="0" smtClean="0"/>
              <a:t> (fetlock) joint, with a small branch connecting to each </a:t>
            </a:r>
            <a:r>
              <a:rPr lang="en-US" dirty="0" err="1" smtClean="0"/>
              <a:t>sesamoid</a:t>
            </a:r>
            <a:r>
              <a:rPr lang="en-US" dirty="0" smtClean="0"/>
              <a:t>.  It then continues distally on the dorsal surface of the </a:t>
            </a:r>
            <a:r>
              <a:rPr lang="en-US" dirty="0" smtClean="0">
                <a:hlinkClick r:id="rId4" tooltip="Phalanges - Horse Anatomy"/>
              </a:rPr>
              <a:t>proximal phalanx</a:t>
            </a:r>
            <a:r>
              <a:rPr lang="en-US" dirty="0" smtClean="0"/>
              <a:t> and joins the </a:t>
            </a:r>
            <a:r>
              <a:rPr lang="en-US" dirty="0" smtClean="0">
                <a:hlinkClick r:id="rId5" tooltip="Tendons - Horse Anatomy"/>
              </a:rPr>
              <a:t>common digital extensor tendon</a:t>
            </a:r>
            <a:r>
              <a:rPr lang="en-US" dirty="0" smtClean="0"/>
              <a:t>, which continues to insert on the </a:t>
            </a:r>
            <a:r>
              <a:rPr lang="en-US" dirty="0" smtClean="0">
                <a:hlinkClick r:id="rId4" tooltip="Phalanges - Horse Anatomy"/>
              </a:rPr>
              <a:t>middle</a:t>
            </a:r>
            <a:r>
              <a:rPr lang="en-US" dirty="0" smtClean="0"/>
              <a:t> and </a:t>
            </a:r>
            <a:r>
              <a:rPr lang="en-US" dirty="0" smtClean="0">
                <a:hlinkClick r:id="rId4" tooltip="Phalanges - Horse Anatomy"/>
              </a:rPr>
              <a:t>distal</a:t>
            </a:r>
            <a:r>
              <a:rPr lang="en-US" dirty="0" smtClean="0"/>
              <a:t> phalanges. </a:t>
            </a:r>
          </a:p>
          <a:p>
            <a:pPr lvl="0"/>
            <a:r>
              <a:rPr lang="en-US" dirty="0" smtClean="0"/>
              <a:t>Collateral </a:t>
            </a:r>
            <a:r>
              <a:rPr lang="en-US" dirty="0" err="1" smtClean="0"/>
              <a:t>sesamoid</a:t>
            </a:r>
            <a:r>
              <a:rPr lang="en-US" dirty="0" smtClean="0"/>
              <a:t> ligaments - connect the </a:t>
            </a:r>
            <a:r>
              <a:rPr lang="en-US" dirty="0" err="1" smtClean="0"/>
              <a:t>abaxial</a:t>
            </a:r>
            <a:r>
              <a:rPr lang="en-US" dirty="0" smtClean="0"/>
              <a:t> surface of the </a:t>
            </a:r>
            <a:r>
              <a:rPr lang="en-US" dirty="0" err="1" smtClean="0"/>
              <a:t>sesamoid</a:t>
            </a:r>
            <a:r>
              <a:rPr lang="en-US" dirty="0" smtClean="0"/>
              <a:t> to the </a:t>
            </a:r>
            <a:r>
              <a:rPr lang="en-US" dirty="0" smtClean="0">
                <a:hlinkClick r:id="rId2" tooltip="Limb Bones and Cartilages - Horse Anatomy"/>
              </a:rPr>
              <a:t>metacarpus</a:t>
            </a:r>
            <a:r>
              <a:rPr lang="en-US" dirty="0" smtClean="0"/>
              <a:t> and </a:t>
            </a:r>
            <a:r>
              <a:rPr lang="en-US" dirty="0" smtClean="0">
                <a:hlinkClick r:id="rId4" tooltip="Phalanges - Horse Anatomy"/>
              </a:rPr>
              <a:t>proximal phalanx</a:t>
            </a:r>
            <a:r>
              <a:rPr lang="en-US" dirty="0" smtClean="0"/>
              <a:t>. </a:t>
            </a:r>
          </a:p>
          <a:p>
            <a:pPr lvl="0"/>
            <a:r>
              <a:rPr lang="en-US" dirty="0" err="1" smtClean="0"/>
              <a:t>Palmar</a:t>
            </a:r>
            <a:r>
              <a:rPr lang="en-US" dirty="0" smtClean="0"/>
              <a:t> ligaments - connect the </a:t>
            </a:r>
            <a:r>
              <a:rPr lang="en-US" dirty="0" err="1" smtClean="0"/>
              <a:t>sesamoid</a:t>
            </a:r>
            <a:r>
              <a:rPr lang="en-US" dirty="0" smtClean="0"/>
              <a:t> bones together. </a:t>
            </a:r>
          </a:p>
          <a:p>
            <a:pPr lvl="0"/>
            <a:r>
              <a:rPr lang="en-US" dirty="0" smtClean="0"/>
              <a:t>Distal </a:t>
            </a:r>
            <a:r>
              <a:rPr lang="en-US" dirty="0" err="1" smtClean="0"/>
              <a:t>sesamoidean</a:t>
            </a:r>
            <a:r>
              <a:rPr lang="en-US" dirty="0" smtClean="0"/>
              <a:t> ligaments - connect the </a:t>
            </a:r>
            <a:r>
              <a:rPr lang="en-US" dirty="0" err="1" smtClean="0"/>
              <a:t>sesamoids</a:t>
            </a:r>
            <a:r>
              <a:rPr lang="en-US" dirty="0" smtClean="0"/>
              <a:t> to the </a:t>
            </a:r>
            <a:r>
              <a:rPr lang="en-US" dirty="0" smtClean="0">
                <a:hlinkClick r:id="rId4" tooltip="Phalanges - Horse Anatomy"/>
              </a:rPr>
              <a:t>proximal</a:t>
            </a:r>
            <a:r>
              <a:rPr lang="en-US" dirty="0" smtClean="0"/>
              <a:t> and </a:t>
            </a:r>
            <a:r>
              <a:rPr lang="en-US" dirty="0" smtClean="0">
                <a:hlinkClick r:id="rId4" tooltip="Phalanges - Horse Anatomy"/>
              </a:rPr>
              <a:t>middle</a:t>
            </a:r>
            <a:r>
              <a:rPr lang="en-US" dirty="0" smtClean="0"/>
              <a:t> phalanges. This ligament can be seen as a direct continuation of the </a:t>
            </a:r>
            <a:r>
              <a:rPr lang="en-US" dirty="0" err="1" smtClean="0"/>
              <a:t>interosseous</a:t>
            </a:r>
            <a:r>
              <a:rPr lang="en-US" dirty="0" smtClean="0"/>
              <a:t> muscle with the </a:t>
            </a:r>
            <a:r>
              <a:rPr lang="en-US" dirty="0" err="1" smtClean="0"/>
              <a:t>sesamoids</a:t>
            </a:r>
            <a:r>
              <a:rPr lang="en-US" dirty="0" smtClean="0"/>
              <a:t> </a:t>
            </a:r>
            <a:r>
              <a:rPr lang="en-US" dirty="0" err="1" smtClean="0"/>
              <a:t>emdedded</a:t>
            </a:r>
            <a:r>
              <a:rPr lang="en-US" dirty="0" smtClean="0"/>
              <a:t> in it. </a:t>
            </a:r>
          </a:p>
          <a:p>
            <a:r>
              <a:rPr lang="en-US" dirty="0" smtClean="0"/>
              <a:t> </a:t>
            </a:r>
          </a:p>
          <a:p>
            <a:r>
              <a:rPr lang="en-US" b="1" dirty="0" smtClean="0"/>
              <a:t> </a:t>
            </a:r>
            <a:endParaRPr lang="en-US" dirty="0" smtClean="0"/>
          </a:p>
          <a:p>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 http://cal.vet.upenn.edu/projects/grossanat/largemenu/hplvlstove.htm"/>
          <p:cNvPicPr>
            <a:picLocks noGrp="1"/>
          </p:cNvPicPr>
          <p:nvPr>
            <p:ph idx="1"/>
          </p:nvPr>
        </p:nvPicPr>
        <p:blipFill>
          <a:blip r:embed="rId2"/>
          <a:srcRect/>
          <a:stretch>
            <a:fillRect/>
          </a:stretch>
        </p:blipFill>
        <p:spPr bwMode="auto">
          <a:xfrm>
            <a:off x="2057400" y="533400"/>
            <a:ext cx="4800600" cy="58674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elvic Stay-Apparatus"/>
          <p:cNvPicPr>
            <a:picLocks noGrp="1"/>
          </p:cNvPicPr>
          <p:nvPr>
            <p:ph idx="1"/>
          </p:nvPr>
        </p:nvPicPr>
        <p:blipFill>
          <a:blip r:embed="rId2"/>
          <a:srcRect/>
          <a:stretch>
            <a:fillRect/>
          </a:stretch>
        </p:blipFill>
        <p:spPr bwMode="auto">
          <a:xfrm>
            <a:off x="1981201" y="381000"/>
            <a:ext cx="3776036" cy="574516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77500" lnSpcReduction="20000"/>
          </a:bodyPr>
          <a:lstStyle/>
          <a:p>
            <a:r>
              <a:rPr lang="en-US" dirty="0" smtClean="0"/>
              <a:t>Horns </a:t>
            </a:r>
          </a:p>
          <a:p>
            <a:r>
              <a:rPr lang="en-US" dirty="0" smtClean="0"/>
              <a:t>The horns of domestic ruminants(cow , sheep and goats ) have osseous bases provide by corneal processes of frontal bones . Horns are permanents and grow continuously after their first appearance soon after birth . They are  very greatly in size, form, and curvature. The root or base of the horn , has a thin edge which is continuous with the epidermis. Near the root the horn is encircled by variable rings. Toward the apex the thickness of the horn increases till it becomes practically a solid mass. The horn consists mainly of tubes which are very close together, except at the rings, where there is more </a:t>
            </a:r>
            <a:r>
              <a:rPr lang="en-US" dirty="0" err="1" smtClean="0"/>
              <a:t>intertubular</a:t>
            </a:r>
            <a:r>
              <a:rPr lang="en-US" dirty="0" smtClean="0"/>
              <a:t> horn. The matrix of the horn is united to the horn process by </a:t>
            </a:r>
            <a:r>
              <a:rPr lang="en-US" dirty="0" err="1" smtClean="0"/>
              <a:t>periosteum</a:t>
            </a:r>
            <a:r>
              <a:rPr lang="en-US" dirty="0" smtClean="0"/>
              <a:t> which is traversed by numerous blood-vessels.  </a:t>
            </a:r>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alaa\Pictures\medium.jpg"/>
          <p:cNvPicPr>
            <a:picLocks noGrp="1"/>
          </p:cNvPicPr>
          <p:nvPr>
            <p:ph idx="1"/>
          </p:nvPr>
        </p:nvPicPr>
        <p:blipFill>
          <a:blip r:embed="rId2"/>
          <a:srcRect/>
          <a:stretch>
            <a:fillRect/>
          </a:stretch>
        </p:blipFill>
        <p:spPr bwMode="auto">
          <a:xfrm>
            <a:off x="1667840" y="381000"/>
            <a:ext cx="5808319" cy="5745163"/>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403</Words>
  <Application>Microsoft Office PowerPoint</Application>
  <PresentationFormat>On-screen Show (4:3)</PresentationFormat>
  <Paragraphs>13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Stay apparatus </vt:lpstr>
      <vt:lpstr>Slide 2</vt:lpstr>
      <vt:lpstr>Slide 3</vt:lpstr>
      <vt:lpstr>Slide 4</vt:lpstr>
      <vt:lpstr>Slide 5</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Stay apparatus </dc:title>
  <dc:creator>alaa</dc:creator>
  <cp:lastModifiedBy>alaa</cp:lastModifiedBy>
  <cp:revision>13</cp:revision>
  <dcterms:created xsi:type="dcterms:W3CDTF">2006-08-16T00:00:00Z</dcterms:created>
  <dcterms:modified xsi:type="dcterms:W3CDTF">2019-03-05T21:41:24Z</dcterms:modified>
</cp:coreProperties>
</file>